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15" r:id="rId4"/>
    <p:sldId id="316" r:id="rId5"/>
    <p:sldId id="317" r:id="rId6"/>
    <p:sldId id="318" r:id="rId7"/>
    <p:sldId id="319" r:id="rId8"/>
    <p:sldId id="321" r:id="rId9"/>
    <p:sldId id="320" r:id="rId10"/>
    <p:sldId id="322" r:id="rId11"/>
    <p:sldId id="323" r:id="rId12"/>
    <p:sldId id="324" r:id="rId13"/>
    <p:sldId id="340" r:id="rId14"/>
    <p:sldId id="325" r:id="rId15"/>
    <p:sldId id="327" r:id="rId16"/>
    <p:sldId id="326" r:id="rId17"/>
    <p:sldId id="330" r:id="rId18"/>
    <p:sldId id="329" r:id="rId19"/>
    <p:sldId id="328" r:id="rId20"/>
    <p:sldId id="331" r:id="rId21"/>
    <p:sldId id="341" r:id="rId22"/>
    <p:sldId id="332" r:id="rId23"/>
    <p:sldId id="342" r:id="rId24"/>
    <p:sldId id="333" r:id="rId25"/>
    <p:sldId id="334" r:id="rId26"/>
    <p:sldId id="335" r:id="rId27"/>
    <p:sldId id="336" r:id="rId28"/>
    <p:sldId id="337" r:id="rId29"/>
    <p:sldId id="338" r:id="rId30"/>
    <p:sldId id="339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 snapToObjects="1" showGuides="1">
      <p:cViewPr>
        <p:scale>
          <a:sx n="102" d="100"/>
          <a:sy n="102" d="100"/>
        </p:scale>
        <p:origin x="288" y="8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F6EAE-B82E-BC4A-BDEE-36473373A37A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70A5C-8A04-3A47-923A-D08A7CEEFD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145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31D5A-E201-7474-4B1A-5BD19B589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ACECF7-4DA8-CE55-6485-5F1F77C5DB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284EDE-F261-5961-8FD2-B845DB46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1ADCB9-5366-F668-C6B4-917C6A2B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C08356-EC1C-C0AF-3442-4A2E7DFC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96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D4461-D3CB-615C-7987-4673B4D0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CF3012-741E-4439-39E5-C94A53DAA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3AED54-2280-AEF4-1870-59EA90000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E083FE9-8983-5897-BB3B-E39F9FFE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79589F-B354-4ED6-6AAA-B1D90D37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67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D55CA7-3716-60C4-6659-BAA53780D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273567-58FC-40D3-90BB-9E2609103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B68AFA-4476-9BBD-3200-AEF1074E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E15B1D-1856-7580-F921-A5F9EA96E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5C6A57-CD75-9D77-B2B2-E346F9CD6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899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40508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5BE389-735E-A11E-F79E-7640FFA61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FDBF44-CAD3-B74E-10E4-A9BF562D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DA6533-7671-1C9B-BA84-E51504650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52B4D0-3325-69B2-3960-6E71E567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A6CF87-AB08-426F-0D53-3DBBE062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14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4122F-92D0-FC73-D26B-A821BF52B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7618E2-109C-7CC6-8155-A55233859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3CCF2-8484-59BE-E69A-89874BCA3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C9B669-7276-5091-A52D-22F85797D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5CA5AD-BF3F-27BF-55E4-649A0CC0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820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49B833-9DC9-0B81-C4D9-6B42F2DDF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877BDE-B32D-8958-29C3-D2A9F9AAA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119958-D063-99B2-E2FB-30A66DD96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7470D1E-2CCE-EEAF-B672-3A9E9D40A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286A597-B7D1-ED62-3285-D364F0AF4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F470D36-BCC0-3261-B1F0-7D6B5A8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59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3B1CC6-C706-B6C0-FDCB-FA94B910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3CBE6A-5B25-27D0-C684-29DB79D2A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DF7E6A-40E3-46D1-9B43-524503710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35165E-9BAF-31E2-E4E8-01CCA24D0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CB16CD3-56D3-A37F-56FB-CE97EA8BA0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A7ED33E-EA87-D8F4-8992-401D344D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1F2D7E0-2878-41A1-0EC2-2B901487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9222BA-7D9B-88A0-B7E5-3BBA14C9A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8540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90632-6D57-82C4-2334-6DFDE27CA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CD5B416-D99B-CA60-B9BA-29273A2A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8C257F-7982-2BE5-A531-70E7DF01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063ED8-ADAF-F272-99DD-66C03E21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24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A43745E-ABFC-44E7-14B0-CB7766BE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55CDFB-3A4E-79BA-93DA-AFA0361AC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D84A93-B78B-7BF0-7AA4-7F685BD1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975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B65BCE-05D7-FEFD-3533-C07B8BD8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111FC4-2EA3-6308-8156-C72F88ACF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1113F83-276C-691B-A16E-5E74F3316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739AA7-5F87-7737-D618-DE755B101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82F201D-5D8D-F270-7379-B9C69703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DFBCD0D-823D-8001-7BDA-17B72BE3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51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CC6E7-F034-BA12-B3FB-BED1D63B6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78D401-37AC-6344-4558-04D562F937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5357C2E-F25D-F67E-7554-5F758975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24F36D-DEC8-00E6-0287-01C503A3D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6FBDD6-3BCC-9FE1-DC82-EA39E795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677A20-1D78-B2AE-AD62-ABBFEDE12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3140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497047-18CC-B795-F77F-282CCFD8D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F4874D3-7A2D-F771-C8DF-F7BAF0335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0163B5-2B4B-30D5-90A2-68163F268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58E46-324A-0F41-A8E0-24AAA974ABFE}" type="datetimeFigureOut">
              <a:rPr lang="ru-RU" smtClean="0"/>
              <a:t>22.09.2025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63CEBD-2B04-9620-F1D7-51A9CE25B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199310-CB4C-7A92-B236-7EBB29C829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1A923-C96D-F348-BCD2-87E4CC2BEF7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45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D94878-F624-767A-70EF-894614880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9" b="-6088"/>
          <a:stretch/>
        </p:blipFill>
        <p:spPr>
          <a:xfrm>
            <a:off x="0" y="0"/>
            <a:ext cx="12192000" cy="734479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AF8BB4-F5CF-1511-E969-809676AC8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79" y="3641967"/>
            <a:ext cx="10515600" cy="2189797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>
                <a:ln w="22225">
                  <a:solidFill>
                    <a:schemeClr val="bg1"/>
                  </a:solidFill>
                  <a:prstDash val="solid"/>
                </a:ln>
                <a:latin typeface="Helvetica Neue" panose="02000503000000020004" pitchFamily="2" charset="0"/>
              </a:rPr>
              <a:t>Industrial Machine Learning on Hadoop and Spark</a:t>
            </a:r>
            <a:br>
              <a:rPr lang="en" b="1" dirty="0">
                <a:ln w="22225">
                  <a:solidFill>
                    <a:schemeClr val="bg1"/>
                  </a:solidFill>
                  <a:prstDash val="solid"/>
                </a:ln>
                <a:latin typeface="Helvetica Neue" panose="02000503000000020004" pitchFamily="2" charset="0"/>
              </a:rPr>
            </a:br>
            <a:endParaRPr lang="ru-RU" b="1" dirty="0">
              <a:ln w="22225">
                <a:solidFill>
                  <a:schemeClr val="bg1"/>
                </a:solidFill>
                <a:prstDash val="solid"/>
              </a:ln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5E0D339-4BFD-3D45-CBF6-BC3154748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21672" y="6129627"/>
            <a:ext cx="5648960" cy="378902"/>
          </a:xfrm>
        </p:spPr>
        <p:txBody>
          <a:bodyPr>
            <a:normAutofit/>
          </a:bodyPr>
          <a:lstStyle/>
          <a:p>
            <a:r>
              <a:rPr lang="en" sz="2000" b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Maks</a:t>
            </a:r>
            <a:r>
              <a:rPr lang="en" sz="20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" sz="2000" b="1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Nakhodnov</a:t>
            </a:r>
            <a:r>
              <a:rPr lang="en" sz="2000" b="1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, Bremen 2025</a:t>
            </a:r>
            <a:endParaRPr lang="en" sz="20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890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Input Data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967C9-8F84-4B1B-B69F-4E48B9517212}"/>
              </a:ext>
            </a:extLst>
          </p:cNvPr>
          <p:cNvSpPr txBox="1"/>
          <p:nvPr/>
        </p:nvSpPr>
        <p:spPr>
          <a:xfrm>
            <a:off x="612843" y="1396980"/>
            <a:ext cx="697101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Split size: max(</a:t>
            </a:r>
            <a:r>
              <a:rPr lang="en-US" sz="2400" dirty="0" err="1"/>
              <a:t>minSize</a:t>
            </a:r>
            <a:r>
              <a:rPr lang="en-US" sz="2400" dirty="0"/>
              <a:t>, min(</a:t>
            </a:r>
            <a:r>
              <a:rPr lang="en-US" sz="2400" dirty="0" err="1"/>
              <a:t>maxSize</a:t>
            </a:r>
            <a:r>
              <a:rPr lang="en-US" sz="2400" dirty="0"/>
              <a:t>, </a:t>
            </a:r>
            <a:r>
              <a:rPr lang="en-US" sz="2400" dirty="0" err="1"/>
              <a:t>blockSize</a:t>
            </a:r>
            <a:r>
              <a:rPr lang="en-US" sz="2400" dirty="0"/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 err="1"/>
              <a:t>maxSize</a:t>
            </a:r>
            <a:r>
              <a:rPr lang="en-US" sz="2400" dirty="0"/>
              <a:t> —&gt; </a:t>
            </a:r>
            <a:r>
              <a:rPr lang="en-US" sz="2400" dirty="0" err="1"/>
              <a:t>mapred.max.split.size</a:t>
            </a:r>
            <a:endParaRPr lang="en-US" sz="2400" dirty="0"/>
          </a:p>
          <a:p>
            <a:r>
              <a:rPr lang="en-US" sz="2400" dirty="0" err="1"/>
              <a:t>minSize</a:t>
            </a:r>
            <a:r>
              <a:rPr lang="en-US" sz="2400" dirty="0"/>
              <a:t> —&gt; </a:t>
            </a:r>
            <a:r>
              <a:rPr lang="en-US" sz="2400" dirty="0" err="1"/>
              <a:t>mapred.min.split.size</a:t>
            </a:r>
            <a:endParaRPr lang="en-US" sz="2400" dirty="0"/>
          </a:p>
          <a:p>
            <a:r>
              <a:rPr lang="en-US" sz="2400" dirty="0" err="1"/>
              <a:t>blockSize</a:t>
            </a:r>
            <a:r>
              <a:rPr lang="en-US" sz="2400" dirty="0"/>
              <a:t> —&gt; HDFS block size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Lower split size —&gt; better data locality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Lower split size —&gt; better fault tolerance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Larger split size —&gt; lower computational overhead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4C433A-51AD-664C-FAE4-51804BB4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91" y="4813300"/>
            <a:ext cx="87503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5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Map Phase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967C9-8F84-4B1B-B69F-4E48B9517212}"/>
              </a:ext>
            </a:extLst>
          </p:cNvPr>
          <p:cNvSpPr txBox="1"/>
          <p:nvPr/>
        </p:nvSpPr>
        <p:spPr>
          <a:xfrm>
            <a:off x="569003" y="1979343"/>
            <a:ext cx="46004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Independent workers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Transforms the sequence of KV pairs from the split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Number of mappers equal to the number of splits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Tries to have data locality, but not as important nowadays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97A165-0E8C-80E1-E4BA-94833BB72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98" y="1552623"/>
            <a:ext cx="6036707" cy="48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02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Intermediate data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967C9-8F84-4B1B-B69F-4E48B9517212}"/>
              </a:ext>
            </a:extLst>
          </p:cNvPr>
          <p:cNvSpPr txBox="1"/>
          <p:nvPr/>
        </p:nvSpPr>
        <p:spPr>
          <a:xfrm>
            <a:off x="534437" y="1462602"/>
            <a:ext cx="111231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Mapper output is partitioned by the key — </a:t>
            </a:r>
            <a:r>
              <a:rPr lang="en-US" sz="2400" i="1" dirty="0"/>
              <a:t>one</a:t>
            </a:r>
            <a:r>
              <a:rPr lang="en-US" sz="2400" dirty="0"/>
              <a:t> file for each reducer (Partitioner)</a:t>
            </a:r>
            <a:br>
              <a:rPr lang="en-US" sz="2400" dirty="0"/>
            </a:br>
            <a:r>
              <a:rPr lang="en-US" sz="2400" dirty="0"/>
              <a:t>	- </a:t>
            </a:r>
            <a:r>
              <a:rPr lang="en-US" sz="2400" i="1" dirty="0"/>
              <a:t>P(K) = hash(K) % #Reduces</a:t>
            </a:r>
          </a:p>
          <a:p>
            <a:pPr lvl="2"/>
            <a:r>
              <a:rPr lang="en-US" sz="2400" i="1" dirty="0"/>
              <a:t>- Spill files are created before the local merge</a:t>
            </a:r>
            <a:r>
              <a:rPr lang="ru-RU" sz="2400" i="1" dirty="0"/>
              <a:t> (</a:t>
            </a:r>
            <a:r>
              <a:rPr lang="en" sz="2400" dirty="0"/>
              <a:t>multi-way merge sort</a:t>
            </a:r>
            <a:r>
              <a:rPr lang="ru-RU" sz="2400" i="1" dirty="0"/>
              <a:t>)</a:t>
            </a:r>
            <a:endParaRPr lang="en-US" sz="2400" i="1" dirty="0"/>
          </a:p>
          <a:p>
            <a:pPr lvl="2"/>
            <a:r>
              <a:rPr lang="en" sz="2400" dirty="0"/>
              <a:t>- Salting: key —&gt; (key, salt)</a:t>
            </a:r>
          </a:p>
          <a:p>
            <a:pPr lvl="2"/>
            <a:endParaRPr lang="en-US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file is sorted by key (</a:t>
            </a:r>
            <a:r>
              <a:rPr lang="en-US" sz="2400" dirty="0" err="1"/>
              <a:t>SortComparator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	- Distributed sorting</a:t>
            </a:r>
          </a:p>
          <a:p>
            <a:pPr lvl="2"/>
            <a:r>
              <a:rPr lang="en-US" sz="2400" dirty="0"/>
              <a:t>- Allows for secondary sort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Usually stored in the local FC (instead of HDFS)</a:t>
            </a:r>
          </a:p>
          <a:p>
            <a:pPr lvl="1"/>
            <a:r>
              <a:rPr lang="en-US" sz="2400" dirty="0"/>
              <a:t>	- Reduces replication overhead</a:t>
            </a:r>
          </a:p>
          <a:p>
            <a:pPr lvl="1"/>
            <a:r>
              <a:rPr lang="en-US" sz="2400" dirty="0"/>
              <a:t>	- Cause </a:t>
            </a:r>
            <a:r>
              <a:rPr lang="en-US" sz="2400" dirty="0" err="1"/>
              <a:t>recomputations</a:t>
            </a:r>
            <a:r>
              <a:rPr lang="en-US" sz="2400" dirty="0"/>
              <a:t> in case of failure</a:t>
            </a:r>
          </a:p>
        </p:txBody>
      </p:sp>
    </p:spTree>
    <p:extLst>
      <p:ext uri="{BB962C8B-B14F-4D97-AF65-F5344CB8AC3E}">
        <p14:creationId xmlns:p14="http://schemas.microsoft.com/office/powerpoint/2010/main" val="3600534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Combiner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967C9-8F84-4B1B-B69F-4E48B9517212}"/>
              </a:ext>
            </a:extLst>
          </p:cNvPr>
          <p:cNvSpPr txBox="1"/>
          <p:nvPr/>
        </p:nvSpPr>
        <p:spPr>
          <a:xfrm>
            <a:off x="520235" y="1450076"/>
            <a:ext cx="952563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Optional Combiner Phase can perform reduction locally to decrease the amount of data transferred through the network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Pure optimization execution: has to be an associative </a:t>
            </a:r>
            <a:r>
              <a:rPr lang="en" sz="2800" i="1" dirty="0"/>
              <a:t>(</a:t>
            </a:r>
            <a:r>
              <a:rPr lang="en" sz="2800" i="1" dirty="0" err="1"/>
              <a:t>a⊕b</a:t>
            </a:r>
            <a:r>
              <a:rPr lang="en" sz="2800" i="1" dirty="0"/>
              <a:t>)⊕c = a⊕(</a:t>
            </a:r>
            <a:r>
              <a:rPr lang="en" sz="2800" i="1" dirty="0" err="1"/>
              <a:t>b⊕c</a:t>
            </a:r>
            <a:r>
              <a:rPr lang="en" sz="2800" i="1" dirty="0"/>
              <a:t>) </a:t>
            </a:r>
            <a:r>
              <a:rPr lang="en-US" sz="2800" dirty="0"/>
              <a:t>and commutative </a:t>
            </a:r>
            <a:r>
              <a:rPr lang="en" sz="2800" i="1" dirty="0" err="1"/>
              <a:t>a⊕b</a:t>
            </a:r>
            <a:r>
              <a:rPr lang="en" sz="2800" i="1" dirty="0"/>
              <a:t> = </a:t>
            </a:r>
            <a:r>
              <a:rPr lang="en" sz="2800" i="1" dirty="0" err="1"/>
              <a:t>b⊕a</a:t>
            </a:r>
            <a:r>
              <a:rPr lang="en-US" sz="2800" i="1" dirty="0"/>
              <a:t> </a:t>
            </a:r>
            <a:r>
              <a:rPr lang="en-US" sz="2800" dirty="0"/>
              <a:t>function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Has to be compatible with Mapper output and Reducer input formats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2658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Shuffle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967C9-8F84-4B1B-B69F-4E48B9517212}"/>
              </a:ext>
            </a:extLst>
          </p:cNvPr>
          <p:cNvSpPr txBox="1"/>
          <p:nvPr/>
        </p:nvSpPr>
        <p:spPr>
          <a:xfrm>
            <a:off x="569003" y="1979343"/>
            <a:ext cx="87456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most network-heavy part of the framework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Key optimization factor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Second part of the distributed sorting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Merge the sorted lists</a:t>
            </a:r>
          </a:p>
          <a:p>
            <a:pPr marL="914400" lvl="1" indent="-457200">
              <a:buFontTx/>
              <a:buChar char="-"/>
            </a:pPr>
            <a:r>
              <a:rPr lang="en-US" sz="2800" dirty="0"/>
              <a:t>Additional Combiner calls are possible</a:t>
            </a:r>
          </a:p>
          <a:p>
            <a:pPr marL="914400" lvl="1" indent="-457200">
              <a:buFontTx/>
              <a:buChar char="-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sorted list of keys is separated into groups of values with the “same” key (</a:t>
            </a:r>
            <a:r>
              <a:rPr lang="en-US" sz="2800" dirty="0" err="1"/>
              <a:t>GroupingComparator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851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Reduce Phase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967C9-8F84-4B1B-B69F-4E48B9517212}"/>
              </a:ext>
            </a:extLst>
          </p:cNvPr>
          <p:cNvSpPr txBox="1"/>
          <p:nvPr/>
        </p:nvSpPr>
        <p:spPr>
          <a:xfrm>
            <a:off x="556811" y="2381679"/>
            <a:ext cx="62950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sequence of groups (K, [V1, …, </a:t>
            </a:r>
            <a:r>
              <a:rPr lang="en-US" sz="2800" dirty="0" err="1"/>
              <a:t>Vp</a:t>
            </a:r>
            <a:r>
              <a:rPr lang="en-US" sz="2800" dirty="0"/>
              <a:t>]) is passed to the reducer to be aggregated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resulting sequence of KV pairs is written into HDFS as it is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B39800-D627-4EE0-CD66-F9F98640D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966" y="2381679"/>
            <a:ext cx="5066538" cy="278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Output Data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28E135-C43B-1FB9-9AD3-188CFD36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389" y="3366370"/>
            <a:ext cx="8071104" cy="33495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8967C9-8F84-4B1B-B69F-4E48B9517212}"/>
              </a:ext>
            </a:extLst>
          </p:cNvPr>
          <p:cNvSpPr txBox="1"/>
          <p:nvPr/>
        </p:nvSpPr>
        <p:spPr>
          <a:xfrm>
            <a:off x="415600" y="1613118"/>
            <a:ext cx="54294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Stored in HDFS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The number of output files is equal to the number of reducers</a:t>
            </a:r>
          </a:p>
        </p:txBody>
      </p:sp>
    </p:spTree>
    <p:extLst>
      <p:ext uri="{BB962C8B-B14F-4D97-AF65-F5344CB8AC3E}">
        <p14:creationId xmlns:p14="http://schemas.microsoft.com/office/powerpoint/2010/main" val="1598047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What can you change?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8967C9-8F84-4B1B-B69F-4E48B9517212}"/>
              </a:ext>
            </a:extLst>
          </p:cNvPr>
          <p:cNvSpPr txBox="1"/>
          <p:nvPr/>
        </p:nvSpPr>
        <p:spPr>
          <a:xfrm>
            <a:off x="666539" y="1524983"/>
            <a:ext cx="542946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Input data location</a:t>
            </a:r>
          </a:p>
          <a:p>
            <a:pPr marL="514350" indent="-514350">
              <a:buAutoNum type="arabicPeriod"/>
            </a:pPr>
            <a:r>
              <a:rPr lang="en-US" sz="2800" dirty="0"/>
              <a:t>Input data KV representation and size of data splits</a:t>
            </a:r>
          </a:p>
          <a:p>
            <a:pPr marL="514350" indent="-514350">
              <a:buAutoNum type="arabicPeriod"/>
            </a:pPr>
            <a:r>
              <a:rPr lang="en-US" sz="2800" dirty="0"/>
              <a:t>Mapper function</a:t>
            </a:r>
          </a:p>
          <a:p>
            <a:pPr marL="514350" indent="-514350">
              <a:buAutoNum type="arabicPeriod"/>
            </a:pPr>
            <a:r>
              <a:rPr lang="en-US" sz="2800" dirty="0"/>
              <a:t>Partitioner</a:t>
            </a:r>
          </a:p>
          <a:p>
            <a:pPr marL="514350" indent="-514350">
              <a:buAutoNum type="arabicPeriod"/>
            </a:pPr>
            <a:r>
              <a:rPr lang="en-US" sz="2800" dirty="0"/>
              <a:t>Primary Sort Comparator</a:t>
            </a:r>
          </a:p>
          <a:p>
            <a:pPr marL="514350" indent="-514350">
              <a:buAutoNum type="arabicPeriod"/>
            </a:pPr>
            <a:r>
              <a:rPr lang="en-US" sz="2800" dirty="0"/>
              <a:t>Combiner</a:t>
            </a:r>
          </a:p>
          <a:p>
            <a:pPr marL="514350" indent="-514350">
              <a:buAutoNum type="arabicPeriod"/>
            </a:pPr>
            <a:r>
              <a:rPr lang="en-US" sz="2800" dirty="0"/>
              <a:t>Secondary Sort Comparator (Grouping Comparator)</a:t>
            </a:r>
          </a:p>
          <a:p>
            <a:pPr marL="514350" indent="-514350">
              <a:buAutoNum type="arabicPeriod"/>
            </a:pPr>
            <a:r>
              <a:rPr lang="en-US" sz="2800" dirty="0"/>
              <a:t>Reducer</a:t>
            </a:r>
          </a:p>
          <a:p>
            <a:pPr marL="514350" indent="-514350">
              <a:buAutoNum type="arabicPeriod"/>
            </a:pPr>
            <a:r>
              <a:rPr lang="en-US" sz="2800" dirty="0"/>
              <a:t>Output data location</a:t>
            </a:r>
          </a:p>
        </p:txBody>
      </p:sp>
    </p:spTree>
    <p:extLst>
      <p:ext uri="{BB962C8B-B14F-4D97-AF65-F5344CB8AC3E}">
        <p14:creationId xmlns:p14="http://schemas.microsoft.com/office/powerpoint/2010/main" val="1752451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71B3DE-8177-8EFA-74C8-EC12E1744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72" y="2074488"/>
            <a:ext cx="11655552" cy="309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06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Example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9CCE02-9C8E-7C4D-692E-4A311D193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00" y="1841191"/>
            <a:ext cx="11360800" cy="44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2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92E03-FC92-52CB-17FF-7BE9F4505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>
                <a:ea typeface="Times New Roman"/>
                <a:cs typeface="Times New Roman" panose="02020603050405020304" pitchFamily="18" charset="0"/>
                <a:sym typeface="Times New Roman"/>
              </a:rPr>
              <a:t>Distributed computing</a:t>
            </a:r>
            <a:r>
              <a:rPr lang="ru-RU" sz="4400" dirty="0">
                <a:ea typeface="Times New Roman"/>
                <a:cs typeface="Times New Roman" panose="02020603050405020304" pitchFamily="18" charset="0"/>
                <a:sym typeface="Times New Roman"/>
              </a:rPr>
              <a:t>. </a:t>
            </a:r>
            <a:r>
              <a:rPr lang="en-US" sz="4400" dirty="0">
                <a:ea typeface="Times New Roman"/>
                <a:cs typeface="Times New Roman" panose="02020603050405020304" pitchFamily="18" charset="0"/>
                <a:sym typeface="Times New Roman"/>
              </a:rPr>
              <a:t>MapReduce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A7CED-94F3-7500-3D48-5CF5EB0D1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 Plan:</a:t>
            </a:r>
          </a:p>
          <a:p>
            <a:pPr marL="0" indent="0">
              <a:buNone/>
            </a:pPr>
            <a:r>
              <a:rPr lang="en" dirty="0"/>
              <a:t>How to process big data?</a:t>
            </a:r>
          </a:p>
          <a:p>
            <a:pPr lvl="1"/>
            <a:r>
              <a:rPr lang="en" dirty="0"/>
              <a:t>MapReduce algorithm. Basic components.</a:t>
            </a:r>
          </a:p>
          <a:p>
            <a:pPr lvl="1"/>
            <a:r>
              <a:rPr lang="en" dirty="0"/>
              <a:t>Hadoop MapReduce</a:t>
            </a:r>
            <a:endParaRPr lang="en-US" dirty="0"/>
          </a:p>
          <a:p>
            <a:pPr lvl="1"/>
            <a:r>
              <a:rPr lang="en-US" dirty="0"/>
              <a:t>Hadoop Streaming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1935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Fault tolerance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705080" y="1630496"/>
            <a:ext cx="92531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Input and output data are stored in HDFS, which ensures their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any intermediate data is lost, just recompute it from scratch — </a:t>
            </a:r>
            <a:r>
              <a:rPr lang="en-US" sz="2800" b="1" dirty="0"/>
              <a:t>stateless, deterministic Map/Reduce is 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the Map Phase takes too long, it might be beneficial to separate the MapReduce task into the Map-only and Reduce-only tasks to store intermediate results in HDFS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05862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Speculative execution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705080" y="1356967"/>
            <a:ext cx="92531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Tasks (map/reduce) can be executed multiple times if the process stalls on one of the nodes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first result to be computed is accepted; others are discarded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Stateless, deterministic Map/Reduce is 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 err="1"/>
              <a:t>mapreduce.map.speculative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 err="1"/>
              <a:t>mapreduce.reduce.speculative</a:t>
            </a:r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Helps against </a:t>
            </a:r>
            <a:r>
              <a:rPr lang="en" sz="2800" dirty="0"/>
              <a:t>straggler-tasks and the “long tail”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648637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Reducer input imbalance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705080" y="1630496"/>
            <a:ext cx="89677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user has to ensure that all reducers are utilized equally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load imbalance can be solved using a custom partitioner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Example. Websites Processing: (URL, Content) —&gt; Statistics</a:t>
            </a:r>
          </a:p>
          <a:p>
            <a:r>
              <a:rPr lang="en-US" sz="2800" dirty="0"/>
              <a:t>	- URL can be distributed unequally</a:t>
            </a:r>
          </a:p>
          <a:p>
            <a:r>
              <a:rPr lang="en-US" sz="2800" dirty="0"/>
              <a:t>	- i.e., </a:t>
            </a:r>
            <a:r>
              <a:rPr lang="en-US" sz="2800" dirty="0" err="1"/>
              <a:t>google.com</a:t>
            </a:r>
            <a:r>
              <a:rPr lang="en-US" sz="2800" dirty="0"/>
              <a:t> is much more frequent</a:t>
            </a:r>
          </a:p>
          <a:p>
            <a:r>
              <a:rPr lang="en-US" sz="2800" dirty="0"/>
              <a:t>	- Naïve hash partitioning will create load imbalance</a:t>
            </a:r>
          </a:p>
        </p:txBody>
      </p:sp>
    </p:spTree>
    <p:extLst>
      <p:ext uri="{BB962C8B-B14F-4D97-AF65-F5344CB8AC3E}">
        <p14:creationId xmlns:p14="http://schemas.microsoft.com/office/powerpoint/2010/main" val="18994322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Counters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7E3AE9-5247-69E0-C56B-F302ADB572A8}"/>
              </a:ext>
            </a:extLst>
          </p:cNvPr>
          <p:cNvSpPr txBox="1"/>
          <p:nvPr/>
        </p:nvSpPr>
        <p:spPr>
          <a:xfrm>
            <a:off x="926925" y="1347301"/>
            <a:ext cx="85888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Mechanism for monitoring and collecting non-important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Expensive to update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Can only be a 64-bit integer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Non-deterministic by design (i.e., task reruns)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Available from UI to monitor execution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Either built-in or user-defined:</a:t>
            </a:r>
            <a:endParaRPr lang="ru-RU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A7E664-38FE-91EB-F811-C933F3249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1" t="37033" r="14384" b="1812"/>
          <a:stretch/>
        </p:blipFill>
        <p:spPr bwMode="auto">
          <a:xfrm>
            <a:off x="3258289" y="3726626"/>
            <a:ext cx="6952628" cy="289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54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Hadoop Streaming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694064" y="2016087"/>
            <a:ext cx="89677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Hadoop MapReduce has native implementations for:</a:t>
            </a:r>
          </a:p>
          <a:p>
            <a:pPr lvl="1"/>
            <a:r>
              <a:rPr lang="en-US" sz="2800" dirty="0"/>
              <a:t>	- Java, C++, Scala</a:t>
            </a:r>
          </a:p>
          <a:p>
            <a:pPr lvl="1"/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No Python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Hadoop Streaming — a wrapper for the Java API for Python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Downside: purely textual data transfer</a:t>
            </a:r>
          </a:p>
        </p:txBody>
      </p:sp>
    </p:spTree>
    <p:extLst>
      <p:ext uri="{BB962C8B-B14F-4D97-AF65-F5344CB8AC3E}">
        <p14:creationId xmlns:p14="http://schemas.microsoft.com/office/powerpoint/2010/main" val="300654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Hadoop Streaming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672030" y="1285967"/>
            <a:ext cx="93643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Mapper, Reducer, … receive the input from </a:t>
            </a:r>
            <a:r>
              <a:rPr lang="en-US" sz="2800" i="1" dirty="0"/>
              <a:t>stdin</a:t>
            </a:r>
            <a:r>
              <a:rPr lang="en-US" sz="2800" dirty="0"/>
              <a:t> and write to </a:t>
            </a:r>
            <a:r>
              <a:rPr lang="en-US" sz="2800" i="1" dirty="0" err="1"/>
              <a:t>stdout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Mapper processes input line-by-line and writes the output KV pair, separating using &lt;TAB&gt;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Reducer receives sorted by key KV pairs (instead of the values list)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Roughly equal to: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800" b="1" dirty="0"/>
              <a:t>$cat input | python </a:t>
            </a:r>
            <a:r>
              <a:rPr lang="en-US" sz="2800" b="1" dirty="0" err="1"/>
              <a:t>map.py</a:t>
            </a:r>
            <a:r>
              <a:rPr lang="en-US" sz="2800" b="1" dirty="0"/>
              <a:t> | sort | python </a:t>
            </a:r>
            <a:r>
              <a:rPr lang="en-US" sz="2800" b="1" dirty="0" err="1"/>
              <a:t>reduce.py</a:t>
            </a:r>
            <a:br>
              <a:rPr lang="en-US" sz="2800" b="1" dirty="0"/>
            </a:b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of the 9 parts of the MapReduce workflow can be adjusted using command-line keys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https://</a:t>
            </a:r>
            <a:r>
              <a:rPr lang="en-US" sz="2800" dirty="0" err="1"/>
              <a:t>hadoop.apache.org</a:t>
            </a:r>
            <a:r>
              <a:rPr lang="en-US" sz="2800" dirty="0"/>
              <a:t>/docs/r1.2.1/</a:t>
            </a:r>
            <a:r>
              <a:rPr lang="en-US" sz="2800" dirty="0" err="1"/>
              <a:t>streaming.html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32578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Word Count I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672030" y="1642772"/>
            <a:ext cx="936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Count the number of occurrences of each word in the text corpus: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6F8C7-E6BC-E7D1-C850-35A7EA92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33" y="2078611"/>
            <a:ext cx="7855027" cy="584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4CF490-9D04-8174-DD31-7B86FFC02D11}"/>
              </a:ext>
            </a:extLst>
          </p:cNvPr>
          <p:cNvSpPr txBox="1"/>
          <p:nvPr/>
        </p:nvSpPr>
        <p:spPr>
          <a:xfrm>
            <a:off x="672030" y="3132525"/>
            <a:ext cx="52991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The simplest implementation:</a:t>
            </a:r>
            <a:br>
              <a:rPr lang="en-US" sz="2800" dirty="0"/>
            </a:br>
            <a:br>
              <a:rPr lang="en-US" sz="2800" dirty="0"/>
            </a:br>
            <a:r>
              <a:rPr lang="en" sz="2800" dirty="0"/>
              <a:t>The problem is that too much data is being transferred between the map and reduce phases.</a:t>
            </a:r>
          </a:p>
          <a:p>
            <a:pPr algn="just"/>
            <a:endParaRPr lang="ru-RU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F951ECC-FAB9-5AC8-89F8-73BED7C7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96" y="3040655"/>
            <a:ext cx="5299111" cy="33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9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Word Count II. Combiner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672030" y="1642772"/>
            <a:ext cx="936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Count the number of occurrences of each word in the text corpus: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6F8C7-E6BC-E7D1-C850-35A7EA92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33" y="2078611"/>
            <a:ext cx="7855027" cy="584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4CF490-9D04-8174-DD31-7B86FFC02D11}"/>
              </a:ext>
            </a:extLst>
          </p:cNvPr>
          <p:cNvSpPr txBox="1"/>
          <p:nvPr/>
        </p:nvSpPr>
        <p:spPr>
          <a:xfrm>
            <a:off x="672030" y="3132525"/>
            <a:ext cx="52991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The Combiner function is optional and can be used to optimize the process by reducing the amount of data transferred between the map and reduce phases: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856E32-51D8-9F5D-E80F-7C997A8B1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60" y="3264168"/>
            <a:ext cx="5703007" cy="21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75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Word Count III. In-mapper combiner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672030" y="1642772"/>
            <a:ext cx="936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Count the number of occurrences of each word in the text corpus: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6F8C7-E6BC-E7D1-C850-35A7EA92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33" y="2078611"/>
            <a:ext cx="7855027" cy="584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4CF490-9D04-8174-DD31-7B86FFC02D11}"/>
              </a:ext>
            </a:extLst>
          </p:cNvPr>
          <p:cNvSpPr txBox="1"/>
          <p:nvPr/>
        </p:nvSpPr>
        <p:spPr>
          <a:xfrm>
            <a:off x="672030" y="3132525"/>
            <a:ext cx="52991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/>
              <a:t>The next problem is that the map function is emitting too many intermediate key-value pairs.</a:t>
            </a:r>
          </a:p>
          <a:p>
            <a:pPr algn="just"/>
            <a:r>
              <a:rPr lang="en-US" sz="2800" dirty="0"/>
              <a:t>We can optimize the map function by using a local aggregation technique: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874C69-16D3-1D92-0DD5-707315D6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860" y="3331092"/>
            <a:ext cx="5555540" cy="23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14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Word Count III. In-mapper combiner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672030" y="1642772"/>
            <a:ext cx="936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Count the number of occurrences of each word in the text corpus: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6F8C7-E6BC-E7D1-C850-35A7EA92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33" y="2078611"/>
            <a:ext cx="7855027" cy="584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4CF490-9D04-8174-DD31-7B86FFC02D11}"/>
              </a:ext>
            </a:extLst>
          </p:cNvPr>
          <p:cNvSpPr txBox="1"/>
          <p:nvPr/>
        </p:nvSpPr>
        <p:spPr>
          <a:xfrm>
            <a:off x="672030" y="2882684"/>
            <a:ext cx="87143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The number of intermediate key-value pairs emitted by the map function (+ the amount of data transferred between the map and reduce phases) is reduced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The local aggregation should not use too much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If a document is too large, we may need to flush the local aggregation to the output periodically</a:t>
            </a:r>
          </a:p>
        </p:txBody>
      </p:sp>
    </p:spTree>
    <p:extLst>
      <p:ext uri="{BB962C8B-B14F-4D97-AF65-F5344CB8AC3E}">
        <p14:creationId xmlns:p14="http://schemas.microsoft.com/office/powerpoint/2010/main" val="3427368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Hadoop Ecosystem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4CBE2B-2790-29A9-89B2-931F01783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578" y="1356967"/>
            <a:ext cx="9756843" cy="5013570"/>
          </a:xfrm>
          <a:prstGeom prst="rect">
            <a:avLst/>
          </a:prstGeom>
        </p:spPr>
      </p:pic>
      <p:sp>
        <p:nvSpPr>
          <p:cNvPr id="8" name="Стрелка вправо 7">
            <a:extLst>
              <a:ext uri="{FF2B5EF4-FFF2-40B4-BE49-F238E27FC236}">
                <a16:creationId xmlns:a16="http://schemas.microsoft.com/office/drawing/2014/main" id="{4B602EA3-9E8D-843A-A0DC-809E2D2887B0}"/>
              </a:ext>
            </a:extLst>
          </p:cNvPr>
          <p:cNvSpPr/>
          <p:nvPr/>
        </p:nvSpPr>
        <p:spPr>
          <a:xfrm>
            <a:off x="3566809" y="3136804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640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83" y="593367"/>
            <a:ext cx="11960115" cy="763600"/>
          </a:xfrm>
        </p:spPr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Word Count IV. In-mapper combiner V2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CB7D28-FB34-8003-A743-9A21579AB748}"/>
              </a:ext>
            </a:extLst>
          </p:cNvPr>
          <p:cNvSpPr txBox="1"/>
          <p:nvPr/>
        </p:nvSpPr>
        <p:spPr>
          <a:xfrm>
            <a:off x="672030" y="1642772"/>
            <a:ext cx="9364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Count the number of occurrences of each word in the text corpus: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B6F8C7-E6BC-E7D1-C850-35A7EA927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833" y="2078611"/>
            <a:ext cx="7855027" cy="584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4CF490-9D04-8174-DD31-7B86FFC02D11}"/>
              </a:ext>
            </a:extLst>
          </p:cNvPr>
          <p:cNvSpPr txBox="1"/>
          <p:nvPr/>
        </p:nvSpPr>
        <p:spPr>
          <a:xfrm>
            <a:off x="672030" y="2688747"/>
            <a:ext cx="52991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sz="2400" dirty="0"/>
              <a:t>If the number of distinct words is small, we can reuse the same dictionary for different documents:</a:t>
            </a:r>
          </a:p>
          <a:p>
            <a:pPr algn="just"/>
            <a:endParaRPr lang="en" sz="2400" dirty="0"/>
          </a:p>
          <a:p>
            <a:pPr algn="just"/>
            <a:r>
              <a:rPr lang="en" sz="2400" dirty="0"/>
              <a:t>We have to flush the dictionary periodically to avoid OOM</a:t>
            </a:r>
          </a:p>
          <a:p>
            <a:pPr algn="just"/>
            <a:endParaRPr lang="en" sz="2400" dirty="0"/>
          </a:p>
          <a:p>
            <a:pPr algn="just"/>
            <a:r>
              <a:rPr lang="en" sz="2400" dirty="0"/>
              <a:t>The dictionary can be initialized from local FC to implement  tricky behavior (i.e., Map-side join), or be broadcast using --files CLI flag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19DF2A-B784-A707-4372-E60E471BF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600" y="2882684"/>
            <a:ext cx="5384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41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How to process data efficiently?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53428-0720-5E8A-D824-68CAF4C9BA09}"/>
              </a:ext>
            </a:extLst>
          </p:cNvPr>
          <p:cNvSpPr txBox="1"/>
          <p:nvPr/>
        </p:nvSpPr>
        <p:spPr>
          <a:xfrm>
            <a:off x="440862" y="1643974"/>
            <a:ext cx="56551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Data locality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Lack of efficient random access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31D7D0-60E6-4EEF-66D7-5BCD12E6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04" y="2893521"/>
            <a:ext cx="7217924" cy="370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28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Massive data parallelism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53428-0720-5E8A-D824-68CAF4C9BA09}"/>
              </a:ext>
            </a:extLst>
          </p:cNvPr>
          <p:cNvSpPr txBox="1"/>
          <p:nvPr/>
        </p:nvSpPr>
        <p:spPr>
          <a:xfrm>
            <a:off x="618232" y="1614791"/>
            <a:ext cx="920239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of the processing tasks can be separated into individual subtasks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I. Example: Remove punctuation (no reduction)</a:t>
            </a:r>
          </a:p>
          <a:p>
            <a:pPr marL="514350" indent="-514350">
              <a:buAutoNum type="romanUcPeriod"/>
            </a:pPr>
            <a:endParaRPr lang="en-US" sz="2400" dirty="0"/>
          </a:p>
          <a:p>
            <a:pPr marL="514350" indent="-514350">
              <a:buAutoNum type="romanUcPeriod"/>
            </a:pPr>
            <a:endParaRPr lang="en-US" sz="2400" dirty="0"/>
          </a:p>
          <a:p>
            <a:r>
              <a:rPr lang="en-US" sz="2400" dirty="0"/>
              <a:t>1. Process each document independently</a:t>
            </a:r>
          </a:p>
          <a:p>
            <a:endParaRPr lang="en-US" sz="2400" dirty="0"/>
          </a:p>
          <a:p>
            <a:r>
              <a:rPr lang="en-US" sz="2400" b="1" dirty="0"/>
              <a:t>II. Example: Build an index for the data corpus</a:t>
            </a:r>
          </a:p>
          <a:p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Process each document independently</a:t>
            </a:r>
          </a:p>
          <a:p>
            <a:pPr marL="457200" indent="-457200">
              <a:buAutoNum type="arabicPeriod"/>
            </a:pPr>
            <a:r>
              <a:rPr lang="en-US" sz="2400" dirty="0"/>
              <a:t>Combine the results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3F7BCD-4738-56CD-B78C-00017E80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3" y="4601405"/>
            <a:ext cx="6431058" cy="756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426B5E-1D6D-9761-7803-4C7E5B3C0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807604"/>
            <a:ext cx="6410528" cy="6213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F3529D-F544-7B46-D8BF-8524CE436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797" y="2179867"/>
            <a:ext cx="3392802" cy="18768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FBA111-0149-71AF-6CDD-798251505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385" y="4559209"/>
            <a:ext cx="4658643" cy="159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73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. Simple functional primitives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53428-0720-5E8A-D824-68CAF4C9BA09}"/>
              </a:ext>
            </a:extLst>
          </p:cNvPr>
          <p:cNvSpPr txBox="1"/>
          <p:nvPr/>
        </p:nvSpPr>
        <p:spPr>
          <a:xfrm>
            <a:off x="618232" y="3570524"/>
            <a:ext cx="4760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List one-to-one transformation:</a:t>
            </a:r>
            <a:endParaRPr lang="ru-RU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E0E2F9-9BDE-8AD3-0C54-E70DC93B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02" y="4471758"/>
            <a:ext cx="7402749" cy="5705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9BDEA3-AFA0-5703-CCB8-E7D4E3B60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442" y="5727141"/>
            <a:ext cx="7859949" cy="5374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3B7936-0B37-B002-CFB1-64CF937E81EF}"/>
              </a:ext>
            </a:extLst>
          </p:cNvPr>
          <p:cNvSpPr txBox="1"/>
          <p:nvPr/>
        </p:nvSpPr>
        <p:spPr>
          <a:xfrm>
            <a:off x="618232" y="5145328"/>
            <a:ext cx="6099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List reduction:</a:t>
            </a:r>
            <a:endParaRPr lang="ru-RU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674F9-DE6B-38A5-DE06-062F20ED4A89}"/>
              </a:ext>
            </a:extLst>
          </p:cNvPr>
          <p:cNvSpPr txBox="1"/>
          <p:nvPr/>
        </p:nvSpPr>
        <p:spPr>
          <a:xfrm>
            <a:off x="618232" y="1442593"/>
            <a:ext cx="93937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Stateless functional primitives that operate on immutable data:</a:t>
            </a:r>
          </a:p>
          <a:p>
            <a:r>
              <a:rPr lang="en-US" sz="2800" dirty="0"/>
              <a:t>	- Allows reusability and </a:t>
            </a:r>
            <a:r>
              <a:rPr lang="en-US" sz="2800" b="1" dirty="0"/>
              <a:t>reruns</a:t>
            </a:r>
          </a:p>
          <a:p>
            <a:r>
              <a:rPr lang="en-US" sz="2800" b="1" dirty="0"/>
              <a:t>	</a:t>
            </a:r>
            <a:r>
              <a:rPr lang="en-US" sz="2800" dirty="0"/>
              <a:t>- No shared memory</a:t>
            </a:r>
          </a:p>
          <a:p>
            <a:r>
              <a:rPr lang="en-US" sz="2800" b="1" dirty="0"/>
              <a:t>	</a:t>
            </a:r>
            <a:r>
              <a:rPr lang="en-US" sz="2800" dirty="0"/>
              <a:t>- Deterministic</a:t>
            </a:r>
            <a:endParaRPr lang="ru-RU" sz="2800" b="1" dirty="0"/>
          </a:p>
        </p:txBody>
      </p:sp>
    </p:spTree>
    <p:extLst>
      <p:ext uri="{BB962C8B-B14F-4D97-AF65-F5344CB8AC3E}">
        <p14:creationId xmlns:p14="http://schemas.microsoft.com/office/powerpoint/2010/main" val="2189774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E0E862-CEF7-69F5-D9DA-8DFC6E7C6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11" y="1356967"/>
            <a:ext cx="9031757" cy="525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5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 Flow</a:t>
            </a:r>
            <a:r>
              <a:rPr lang="en-US" dirty="0"/>
              <a:t>. Massive data parallelism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153428-0720-5E8A-D824-68CAF4C9BA09}"/>
              </a:ext>
            </a:extLst>
          </p:cNvPr>
          <p:cNvSpPr txBox="1"/>
          <p:nvPr/>
        </p:nvSpPr>
        <p:spPr>
          <a:xfrm>
            <a:off x="618232" y="1614791"/>
            <a:ext cx="920239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Most of the processing tasks can be separated into individual subtasks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I. Example: Remove punctuation (no reduction)</a:t>
            </a:r>
          </a:p>
          <a:p>
            <a:pPr marL="514350" indent="-514350">
              <a:buAutoNum type="romanUcPeriod"/>
            </a:pPr>
            <a:endParaRPr lang="en-US" sz="2400" dirty="0"/>
          </a:p>
          <a:p>
            <a:pPr marL="514350" indent="-514350">
              <a:buAutoNum type="romanUcPeriod"/>
            </a:pPr>
            <a:endParaRPr lang="en-US" sz="2400" dirty="0"/>
          </a:p>
          <a:p>
            <a:r>
              <a:rPr lang="en-US" sz="2400" dirty="0"/>
              <a:t>1. Process each document independently</a:t>
            </a:r>
          </a:p>
          <a:p>
            <a:endParaRPr lang="en-US" sz="2400" dirty="0"/>
          </a:p>
          <a:p>
            <a:r>
              <a:rPr lang="en-US" sz="2400" b="1" dirty="0"/>
              <a:t>II. Example: Build an index for the data corpus</a:t>
            </a:r>
          </a:p>
          <a:p>
            <a:endParaRPr lang="en-US" sz="2400" dirty="0"/>
          </a:p>
          <a:p>
            <a:endParaRPr lang="en-US" sz="2400" dirty="0"/>
          </a:p>
          <a:p>
            <a:pPr marL="457200" indent="-457200">
              <a:buAutoNum type="arabicPeriod"/>
            </a:pPr>
            <a:r>
              <a:rPr lang="en-US" sz="2400" dirty="0"/>
              <a:t>Process each document independently</a:t>
            </a:r>
          </a:p>
          <a:p>
            <a:pPr marL="457200" indent="-457200">
              <a:buAutoNum type="arabicPeriod"/>
            </a:pPr>
            <a:r>
              <a:rPr lang="en-US" sz="2400" dirty="0"/>
              <a:t>Combine the results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73F7BCD-4738-56CD-B78C-00017E800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3" y="4601405"/>
            <a:ext cx="6431058" cy="756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426B5E-1D6D-9761-7803-4C7E5B3C0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2807604"/>
            <a:ext cx="6410528" cy="6213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F3529D-F544-7B46-D8BF-8524CE436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589" y="2179867"/>
            <a:ext cx="3445010" cy="19057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FBA111-0149-71AF-6CDD-798251505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385" y="4559209"/>
            <a:ext cx="4658643" cy="159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5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AEED6-5BAA-B76C-AF12-BE857E591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MapReduce</a:t>
            </a:r>
            <a:r>
              <a:rPr lang="en-US" dirty="0"/>
              <a:t> Flow. Input Data</a:t>
            </a:r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3B0EBB14-3EF9-6BE3-C19C-3475F9B44FA2}"/>
              </a:ext>
            </a:extLst>
          </p:cNvPr>
          <p:cNvGrpSpPr/>
          <p:nvPr/>
        </p:nvGrpSpPr>
        <p:grpSpPr>
          <a:xfrm>
            <a:off x="5443694" y="2383275"/>
            <a:ext cx="6332706" cy="3364106"/>
            <a:chOff x="5535039" y="2480553"/>
            <a:chExt cx="6332706" cy="3364106"/>
          </a:xfrm>
        </p:grpSpPr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846D2C1B-13FF-73C9-066C-E522711B3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35039" y="2644239"/>
              <a:ext cx="6153535" cy="3200420"/>
            </a:xfrm>
            <a:prstGeom prst="rect">
              <a:avLst/>
            </a:prstGeom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D3E07E90-33C4-A1F8-BFA2-59BBD7B91170}"/>
                </a:ext>
              </a:extLst>
            </p:cNvPr>
            <p:cNvSpPr/>
            <p:nvPr/>
          </p:nvSpPr>
          <p:spPr>
            <a:xfrm>
              <a:off x="10953345" y="2480553"/>
              <a:ext cx="914400" cy="8365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8967C9-8F84-4B1B-B69F-4E48B9517212}"/>
              </a:ext>
            </a:extLst>
          </p:cNvPr>
          <p:cNvSpPr txBox="1"/>
          <p:nvPr/>
        </p:nvSpPr>
        <p:spPr>
          <a:xfrm>
            <a:off x="503426" y="1846582"/>
            <a:ext cx="695017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single file or a group of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Located in HDFS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Allows it to be split into independent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key-value representation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data 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Various text formats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Splitable archives (.bzip2)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SQL databases (Cassandra) </a:t>
            </a:r>
          </a:p>
        </p:txBody>
      </p:sp>
    </p:spTree>
    <p:extLst>
      <p:ext uri="{BB962C8B-B14F-4D97-AF65-F5344CB8AC3E}">
        <p14:creationId xmlns:p14="http://schemas.microsoft.com/office/powerpoint/2010/main" val="284187273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1327</Words>
  <Application>Microsoft Macintosh PowerPoint</Application>
  <PresentationFormat>Широкоэкранный</PresentationFormat>
  <Paragraphs>189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Helvetica Neue</vt:lpstr>
      <vt:lpstr>Тема Office</vt:lpstr>
      <vt:lpstr>Industrial Machine Learning on Hadoop and Spark </vt:lpstr>
      <vt:lpstr>Distributed computing. MapReduce</vt:lpstr>
      <vt:lpstr>Hadoop Ecosystem</vt:lpstr>
      <vt:lpstr>MapReduce. How to process data efficiently?</vt:lpstr>
      <vt:lpstr>MapReduce. Massive data parallelism</vt:lpstr>
      <vt:lpstr>MapReduce. Simple functional primitives</vt:lpstr>
      <vt:lpstr>MapReduce Flow</vt:lpstr>
      <vt:lpstr>MapReduce Flow. Massive data parallelism</vt:lpstr>
      <vt:lpstr>MapReduce Flow. Input Data</vt:lpstr>
      <vt:lpstr>MapReduce Flow. Input Data</vt:lpstr>
      <vt:lpstr>MapReduce Flow. Map Phase</vt:lpstr>
      <vt:lpstr>MapReduce Flow. Intermediate data</vt:lpstr>
      <vt:lpstr>MapReduce Flow. Combiner</vt:lpstr>
      <vt:lpstr>MapReduce Flow. Shuffle</vt:lpstr>
      <vt:lpstr>MapReduce Flow. Reduce Phase</vt:lpstr>
      <vt:lpstr>MapReduce Flow. Output Data</vt:lpstr>
      <vt:lpstr>MapReduce Flow. What can you change?</vt:lpstr>
      <vt:lpstr>MapReduce Flow</vt:lpstr>
      <vt:lpstr>MapReduce Flow. Example</vt:lpstr>
      <vt:lpstr>MapReduce Flow. Fault tolerance</vt:lpstr>
      <vt:lpstr>MapReduce Flow. Speculative execution</vt:lpstr>
      <vt:lpstr>MapReduce Flow. Reducer input imbalance</vt:lpstr>
      <vt:lpstr>MapReduce. Counters</vt:lpstr>
      <vt:lpstr>MapReduce. Hadoop Streaming</vt:lpstr>
      <vt:lpstr>MapReduce. Hadoop Streaming</vt:lpstr>
      <vt:lpstr>MapReduce. Word Count I</vt:lpstr>
      <vt:lpstr>MapReduce. Word Count II. Combiner</vt:lpstr>
      <vt:lpstr>MapReduce. Word Count III. In-mapper combiner</vt:lpstr>
      <vt:lpstr>MapReduce. Word Count III. In-mapper combiner</vt:lpstr>
      <vt:lpstr>MapReduce. Word Count IV. In-mapper combiner V2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Machine Learning on Hadoop and Spark </dc:title>
  <dc:creator>Maksim Nakhodnov</dc:creator>
  <cp:lastModifiedBy>Maksim Nakhodnov</cp:lastModifiedBy>
  <cp:revision>192</cp:revision>
  <dcterms:created xsi:type="dcterms:W3CDTF">2025-09-08T14:49:50Z</dcterms:created>
  <dcterms:modified xsi:type="dcterms:W3CDTF">2025-09-22T16:50:18Z</dcterms:modified>
</cp:coreProperties>
</file>